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00F4BC2-CC9E-45D6-952F-B7F1C1E878C7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8CE8B61-2EC8-4A96-9FD0-29090DC098EC}" type="slidenum">
              <a:rPr lang="es-AR" smtClean="0"/>
              <a:t>‹Nº›</a:t>
            </a:fld>
            <a:endParaRPr lang="es-A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03648" y="2132856"/>
            <a:ext cx="6982544" cy="1872208"/>
          </a:xfrm>
        </p:spPr>
        <p:txBody>
          <a:bodyPr>
            <a:normAutofit fontScale="90000"/>
          </a:bodyPr>
          <a:lstStyle/>
          <a:p>
            <a:r>
              <a:rPr lang="es-AR" b="1" dirty="0" smtClean="0"/>
              <a:t/>
            </a:r>
            <a:br>
              <a:rPr lang="es-AR" b="1" dirty="0" smtClean="0"/>
            </a:br>
            <a:r>
              <a:rPr lang="es-AR" b="1" dirty="0" smtClean="0"/>
              <a:t/>
            </a:r>
            <a:br>
              <a:rPr lang="es-AR" b="1" dirty="0" smtClean="0"/>
            </a:b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067944" y="3948737"/>
            <a:ext cx="4390256" cy="86257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AR" b="1" u="sng" dirty="0"/>
              <a:t>JORNADAS DE </a:t>
            </a:r>
            <a:r>
              <a:rPr lang="es-AR" b="1" u="sng" dirty="0" smtClean="0"/>
              <a:t>SALUD</a:t>
            </a:r>
          </a:p>
          <a:p>
            <a:pPr algn="ctr"/>
            <a:r>
              <a:rPr lang="es-ES" b="1" u="sng" dirty="0" smtClean="0"/>
              <a:t>2022</a:t>
            </a:r>
            <a:endParaRPr lang="es-AR" dirty="0"/>
          </a:p>
          <a:p>
            <a:pPr algn="ctr"/>
            <a:endParaRPr lang="es-A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6982"/>
            <a:ext cx="3600400" cy="203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27584" y="2132856"/>
            <a:ext cx="669674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dirty="0">
                <a:latin typeface="Arial Black" pitchFamily="34" charset="0"/>
              </a:rPr>
              <a:t>Dirección de Zoonosis y </a:t>
            </a:r>
            <a:endParaRPr lang="es-AR" sz="3600" dirty="0" smtClean="0">
              <a:latin typeface="Arial Black" pitchFamily="34" charset="0"/>
            </a:endParaRPr>
          </a:p>
          <a:p>
            <a:pPr algn="ctr"/>
            <a:r>
              <a:rPr lang="es-AR" sz="3600" dirty="0" smtClean="0">
                <a:latin typeface="Arial Black" pitchFamily="34" charset="0"/>
              </a:rPr>
              <a:t>Control </a:t>
            </a:r>
            <a:r>
              <a:rPr lang="es-AR" sz="3600" dirty="0">
                <a:latin typeface="Arial Black" pitchFamily="34" charset="0"/>
              </a:rPr>
              <a:t>de </a:t>
            </a:r>
            <a:r>
              <a:rPr lang="es-AR" sz="3600" dirty="0" smtClean="0">
                <a:latin typeface="Arial Black" pitchFamily="34" charset="0"/>
              </a:rPr>
              <a:t>Plagas - CeMSA</a:t>
            </a:r>
            <a:r>
              <a:rPr lang="es-AR" sz="2800" dirty="0">
                <a:latin typeface="Arial Black" pitchFamily="34" charset="0"/>
              </a:rPr>
              <a:t/>
            </a:r>
            <a:br>
              <a:rPr lang="es-AR" sz="2800" dirty="0">
                <a:latin typeface="Arial Black" pitchFamily="34" charset="0"/>
              </a:rPr>
            </a:br>
            <a:endParaRPr lang="es-AR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dirty="0" smtClean="0"/>
              <a:t> </a:t>
            </a:r>
            <a:br>
              <a:rPr lang="es-AR" b="1" dirty="0" smtClean="0"/>
            </a:br>
            <a:r>
              <a:rPr lang="es-AR" b="1" dirty="0" smtClean="0"/>
              <a:t/>
            </a:r>
            <a:br>
              <a:rPr lang="es-AR" b="1" dirty="0" smtClean="0"/>
            </a:br>
            <a:r>
              <a:rPr lang="es-AR" b="1" dirty="0" smtClean="0">
                <a:solidFill>
                  <a:srgbClr val="FF0000"/>
                </a:solidFill>
                <a:latin typeface="Arial Black" pitchFamily="34" charset="0"/>
              </a:rPr>
              <a:t>Jornada </a:t>
            </a:r>
            <a:r>
              <a:rPr lang="es-AR" b="1" dirty="0">
                <a:solidFill>
                  <a:srgbClr val="FF0000"/>
                </a:solidFill>
                <a:latin typeface="Arial Black" pitchFamily="34" charset="0"/>
              </a:rPr>
              <a:t>de Concientización sobre la “Rabia</a:t>
            </a:r>
            <a:r>
              <a:rPr lang="es-AR" b="1" dirty="0" smtClean="0">
                <a:solidFill>
                  <a:srgbClr val="FF0000"/>
                </a:solidFill>
                <a:latin typeface="Arial Black" pitchFamily="34" charset="0"/>
              </a:rPr>
              <a:t>”</a:t>
            </a:r>
            <a:br>
              <a:rPr lang="es-AR" b="1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AR" sz="2200" dirty="0">
                <a:solidFill>
                  <a:schemeClr val="tx1"/>
                </a:solidFill>
                <a:latin typeface="Arial Black" pitchFamily="34" charset="0"/>
              </a:rPr>
              <a:t>T</a:t>
            </a:r>
            <a:r>
              <a:rPr lang="es-AR" sz="2200" b="1" dirty="0" smtClean="0">
                <a:solidFill>
                  <a:schemeClr val="tx1"/>
                </a:solidFill>
                <a:latin typeface="Arial Black" pitchFamily="34" charset="0"/>
              </a:rPr>
              <a:t>rabajo en conjunto con el Colegio de  </a:t>
            </a:r>
            <a:r>
              <a:rPr lang="es-AR" sz="2200" dirty="0" smtClean="0">
                <a:solidFill>
                  <a:schemeClr val="tx1"/>
                </a:solidFill>
                <a:latin typeface="Arial Black" pitchFamily="34" charset="0"/>
              </a:rPr>
              <a:t>V</a:t>
            </a:r>
            <a:r>
              <a:rPr lang="es-AR" sz="2200" b="1" dirty="0" smtClean="0">
                <a:solidFill>
                  <a:schemeClr val="tx1"/>
                </a:solidFill>
                <a:latin typeface="Arial Black" pitchFamily="34" charset="0"/>
              </a:rPr>
              <a:t>eterinarios y Zoonosis </a:t>
            </a:r>
            <a:r>
              <a:rPr lang="es-AR" sz="2200" dirty="0">
                <a:solidFill>
                  <a:schemeClr val="tx1"/>
                </a:solidFill>
                <a:latin typeface="Arial Black" pitchFamily="34" charset="0"/>
              </a:rPr>
              <a:t>U</a:t>
            </a:r>
            <a:r>
              <a:rPr lang="es-AR" sz="2200" b="1" dirty="0" smtClean="0">
                <a:solidFill>
                  <a:schemeClr val="tx1"/>
                </a:solidFill>
                <a:latin typeface="Arial Black" pitchFamily="34" charset="0"/>
              </a:rPr>
              <a:t>rbanas de la Pcia. </a:t>
            </a:r>
            <a:r>
              <a:rPr lang="es-AR" sz="2200" dirty="0">
                <a:solidFill>
                  <a:schemeClr val="tx1"/>
                </a:solidFill>
                <a:latin typeface="Arial Black" pitchFamily="34" charset="0"/>
              </a:rPr>
              <a:t>d</a:t>
            </a:r>
            <a:r>
              <a:rPr lang="es-AR" sz="2200" b="1" dirty="0" smtClean="0">
                <a:solidFill>
                  <a:schemeClr val="tx1"/>
                </a:solidFill>
                <a:latin typeface="Arial Black" pitchFamily="34" charset="0"/>
              </a:rPr>
              <a:t>e Bs. As., </a:t>
            </a:r>
            <a:r>
              <a:rPr lang="es-AR" sz="2200" dirty="0" smtClean="0">
                <a:solidFill>
                  <a:schemeClr val="tx1"/>
                </a:solidFill>
                <a:latin typeface="Arial Black" pitchFamily="34" charset="0"/>
              </a:rPr>
              <a:t>Círculo de Veterinarios de Morón (en veterinarias particulares)</a:t>
            </a:r>
            <a:r>
              <a:rPr lang="es-AR" sz="2200" dirty="0">
                <a:solidFill>
                  <a:schemeClr val="tx1"/>
                </a:solidFill>
                <a:latin typeface="Arial Black" pitchFamily="34" charset="0"/>
              </a:rPr>
              <a:t/>
            </a:r>
            <a:br>
              <a:rPr lang="es-AR" sz="2200" dirty="0">
                <a:solidFill>
                  <a:schemeClr val="tx1"/>
                </a:solidFill>
                <a:latin typeface="Arial Black" pitchFamily="34" charset="0"/>
              </a:rPr>
            </a:br>
            <a:endParaRPr lang="es-AR" sz="22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2050" name="Picture 2" descr="WhatsApp Image 2022-09-22 at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7962"/>
            <a:ext cx="3024336" cy="40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 descr="https://webmail.moron.gob.ar/service/home/~/?auth=co&amp;loc=es&amp;id=23566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sp>
        <p:nvSpPr>
          <p:cNvPr id="4" name="AutoShape 6" descr="https://webmail.moron.gob.ar/service/home/~/?auth=co&amp;loc=es&amp;id=23566&amp;part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3934"/>
          <a:stretch/>
        </p:blipFill>
        <p:spPr bwMode="auto">
          <a:xfrm>
            <a:off x="5580112" y="2417962"/>
            <a:ext cx="2666747" cy="41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96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AR" b="1" dirty="0">
                <a:solidFill>
                  <a:srgbClr val="FF0000"/>
                </a:solidFill>
                <a:latin typeface="Arial Black" pitchFamily="34" charset="0"/>
              </a:rPr>
              <a:t>Plan </a:t>
            </a:r>
            <a:r>
              <a:rPr lang="es-AR" b="1" dirty="0" smtClean="0">
                <a:solidFill>
                  <a:srgbClr val="FF0000"/>
                </a:solidFill>
                <a:latin typeface="Arial Black" pitchFamily="34" charset="0"/>
              </a:rPr>
              <a:t>de Salud, </a:t>
            </a:r>
            <a:r>
              <a:rPr lang="es-AR" b="1" dirty="0">
                <a:solidFill>
                  <a:srgbClr val="FF0000"/>
                </a:solidFill>
                <a:latin typeface="Arial Black" pitchFamily="34" charset="0"/>
              </a:rPr>
              <a:t>Atenciones Veterinarias Gratuitas</a:t>
            </a: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3074" name="Imagen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t="18430" r="6113" b="7855"/>
          <a:stretch>
            <a:fillRect/>
          </a:stretch>
        </p:blipFill>
        <p:spPr bwMode="auto">
          <a:xfrm>
            <a:off x="755576" y="1772816"/>
            <a:ext cx="331236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WhatsApp Image 2022-09-22 at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27" y="1772817"/>
            <a:ext cx="352937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27" y="4139286"/>
            <a:ext cx="3529373" cy="231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6" descr="https://webmail.moron.gob.ar/service/home/~/?auth=co&amp;loc=es&amp;id=23567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2" y="4139286"/>
            <a:ext cx="3371711" cy="25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02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Participación en Jornadas post inundación en La Plata (</a:t>
            </a:r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2013) </a:t>
            </a:r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y Luján (2015) </a:t>
            </a: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98404"/>
            <a:ext cx="2736304" cy="486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64" y="1706147"/>
            <a:ext cx="3910159" cy="219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4005064"/>
            <a:ext cx="1853952" cy="247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 flipH="1">
            <a:off x="6433343" y="4005064"/>
            <a:ext cx="2315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s-ES" b="1" dirty="0" smtClean="0"/>
              <a:t>Vacunación antirrábica y para leptospira. </a:t>
            </a:r>
          </a:p>
          <a:p>
            <a:pPr marL="285750" indent="-285750" algn="ctr">
              <a:buFont typeface="Wingdings" pitchFamily="2" charset="2"/>
              <a:buChar char="v"/>
            </a:pPr>
            <a:r>
              <a:rPr lang="es-ES" b="1" dirty="0" smtClean="0"/>
              <a:t>Muestras para diagnóstico de leptospirosis</a:t>
            </a:r>
          </a:p>
          <a:p>
            <a:pPr algn="ctr"/>
            <a:r>
              <a:rPr lang="es-ES" b="1" dirty="0" smtClean="0"/>
              <a:t> y </a:t>
            </a:r>
            <a:r>
              <a:rPr lang="es-ES" b="1" dirty="0" smtClean="0"/>
              <a:t>desparasitación.</a:t>
            </a:r>
            <a:r>
              <a:rPr lang="es-ES" sz="2000" b="1" dirty="0" smtClean="0"/>
              <a:t> </a:t>
            </a:r>
            <a:endParaRPr lang="es-AR" sz="2000" b="1" dirty="0"/>
          </a:p>
        </p:txBody>
      </p:sp>
    </p:spTree>
    <p:extLst>
      <p:ext uri="{BB962C8B-B14F-4D97-AF65-F5344CB8AC3E}">
        <p14:creationId xmlns:p14="http://schemas.microsoft.com/office/powerpoint/2010/main" val="7129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Trabajos publicados por el Dto. De Zoonosis</a:t>
            </a:r>
            <a:endParaRPr lang="es-AR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3016889" cy="484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6" t="17732" r="37328"/>
          <a:stretch/>
        </p:blipFill>
        <p:spPr bwMode="auto">
          <a:xfrm>
            <a:off x="179512" y="1412777"/>
            <a:ext cx="2853593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7" t="24526" r="4745" b="12936"/>
          <a:stretch/>
        </p:blipFill>
        <p:spPr bwMode="auto">
          <a:xfrm>
            <a:off x="3139261" y="1412777"/>
            <a:ext cx="2579416" cy="196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22490" r="24210" b="36345"/>
          <a:stretch/>
        </p:blipFill>
        <p:spPr bwMode="auto">
          <a:xfrm>
            <a:off x="3072432" y="3509789"/>
            <a:ext cx="2724887" cy="106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35123" r="27213" b="27522"/>
          <a:stretch/>
        </p:blipFill>
        <p:spPr bwMode="auto">
          <a:xfrm>
            <a:off x="3139260" y="4934014"/>
            <a:ext cx="2579417" cy="157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2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3100" b="1" dirty="0" smtClean="0">
                <a:solidFill>
                  <a:srgbClr val="FF0000"/>
                </a:solidFill>
                <a:latin typeface="Arial Black" pitchFamily="34" charset="0"/>
              </a:rPr>
              <a:t>Division veterinaria</a:t>
            </a: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676 </a:t>
            </a:r>
            <a:r>
              <a:rPr lang="es-ES" b="1" dirty="0" smtClean="0">
                <a:latin typeface="Arial Black" pitchFamily="34" charset="0"/>
              </a:rPr>
              <a:t>Controles </a:t>
            </a:r>
            <a:r>
              <a:rPr lang="es-ES" b="1" dirty="0" smtClean="0">
                <a:latin typeface="Arial Black" pitchFamily="34" charset="0"/>
              </a:rPr>
              <a:t>antirrábicos.</a:t>
            </a:r>
            <a:endParaRPr lang="es-ES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35 </a:t>
            </a:r>
            <a:r>
              <a:rPr lang="es-ES" b="1" dirty="0" smtClean="0">
                <a:latin typeface="Arial Black" pitchFamily="34" charset="0"/>
              </a:rPr>
              <a:t>Muestras para análisis de rabia </a:t>
            </a:r>
            <a:r>
              <a:rPr lang="es-ES" b="1" dirty="0" smtClean="0">
                <a:latin typeface="Arial Black" pitchFamily="34" charset="0"/>
              </a:rPr>
              <a:t>.</a:t>
            </a:r>
            <a:endParaRPr lang="es-ES" b="1" dirty="0" smtClean="0">
              <a:latin typeface="Arial Black" pitchFamily="34" charset="0"/>
            </a:endParaRP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11.683 </a:t>
            </a:r>
            <a:r>
              <a:rPr lang="es-ES" b="1" dirty="0" smtClean="0">
                <a:latin typeface="Arial Black" pitchFamily="34" charset="0"/>
              </a:rPr>
              <a:t>Vacunaciones antirrábicas de perros y gatos </a:t>
            </a:r>
            <a:r>
              <a:rPr lang="es-ES" b="1" dirty="0" smtClean="0">
                <a:latin typeface="Arial Black" pitchFamily="34" charset="0"/>
              </a:rPr>
              <a:t>.</a:t>
            </a:r>
            <a:endParaRPr lang="es-ES" b="1" dirty="0" smtClean="0">
              <a:latin typeface="Arial Black" pitchFamily="34" charset="0"/>
            </a:endParaRP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5.301 </a:t>
            </a:r>
            <a:r>
              <a:rPr lang="es-ES" b="1" dirty="0" smtClean="0">
                <a:latin typeface="Arial Black" pitchFamily="34" charset="0"/>
              </a:rPr>
              <a:t>Esterilizaciones </a:t>
            </a:r>
            <a:r>
              <a:rPr lang="es-ES" b="1" dirty="0" smtClean="0">
                <a:latin typeface="Arial Black" pitchFamily="34" charset="0"/>
              </a:rPr>
              <a:t>de perros y </a:t>
            </a:r>
            <a:r>
              <a:rPr lang="es-ES" b="1" dirty="0" smtClean="0">
                <a:latin typeface="Arial Black" pitchFamily="34" charset="0"/>
              </a:rPr>
              <a:t>gatos.</a:t>
            </a:r>
            <a:endParaRPr lang="es-ES" b="1" dirty="0" smtClean="0">
              <a:latin typeface="Arial Black" pitchFamily="34" charset="0"/>
            </a:endParaRP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251</a:t>
            </a:r>
            <a:r>
              <a:rPr lang="es-ES" b="1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s-ES" b="1" dirty="0" err="1" smtClean="0">
                <a:latin typeface="Arial Black" pitchFamily="34" charset="0"/>
              </a:rPr>
              <a:t>Coproparasitológicos</a:t>
            </a:r>
            <a:r>
              <a:rPr lang="es-ES" b="1" dirty="0" smtClean="0">
                <a:latin typeface="Arial Black" pitchFamily="34" charset="0"/>
              </a:rPr>
              <a:t>.</a:t>
            </a:r>
            <a:endParaRPr lang="es-ES" b="1" dirty="0" smtClean="0">
              <a:latin typeface="Arial Black" pitchFamily="34" charset="0"/>
            </a:endParaRPr>
          </a:p>
          <a:p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14</a:t>
            </a:r>
            <a:r>
              <a:rPr lang="es-ES" b="1" dirty="0" smtClean="0">
                <a:latin typeface="Arial Black" pitchFamily="34" charset="0"/>
              </a:rPr>
              <a:t> Adopciones </a:t>
            </a:r>
            <a:r>
              <a:rPr lang="es-ES" b="1" dirty="0" smtClean="0">
                <a:latin typeface="Arial Black" pitchFamily="34" charset="0"/>
              </a:rPr>
              <a:t>.</a:t>
            </a:r>
          </a:p>
          <a:p>
            <a:r>
              <a:rPr lang="es-ES" b="1" dirty="0" smtClean="0">
                <a:latin typeface="Arial Black" pitchFamily="34" charset="0"/>
              </a:rPr>
              <a:t> </a:t>
            </a:r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75</a:t>
            </a:r>
            <a:r>
              <a:rPr lang="es-ES" b="1" dirty="0" smtClean="0">
                <a:latin typeface="Arial Black" pitchFamily="34" charset="0"/>
              </a:rPr>
              <a:t> </a:t>
            </a:r>
            <a:r>
              <a:rPr lang="es-ES" b="1" dirty="0" smtClean="0">
                <a:latin typeface="Arial Black" pitchFamily="34" charset="0"/>
              </a:rPr>
              <a:t>Inspecciones, reclamos y denuncias de maltrato.</a:t>
            </a:r>
            <a:endParaRPr lang="es-AR" b="1" dirty="0">
              <a:latin typeface="Arial Black" pitchFamily="34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3100" dirty="0" smtClean="0">
                <a:solidFill>
                  <a:srgbClr val="FF0000"/>
                </a:solidFill>
                <a:latin typeface="Arial Black" pitchFamily="34" charset="0"/>
              </a:rPr>
              <a:t>Division humana</a:t>
            </a:r>
          </a:p>
          <a:p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662</a:t>
            </a:r>
            <a:r>
              <a:rPr lang="es-ES" dirty="0" smtClean="0">
                <a:latin typeface="Arial Black" pitchFamily="34" charset="0"/>
              </a:rPr>
              <a:t> Pacientes atendidos </a:t>
            </a:r>
          </a:p>
          <a:p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207</a:t>
            </a:r>
            <a:r>
              <a:rPr lang="es-ES" dirty="0" smtClean="0">
                <a:latin typeface="Arial Black" pitchFamily="34" charset="0"/>
              </a:rPr>
              <a:t> Tratamientos antirrabicos </a:t>
            </a:r>
          </a:p>
          <a:p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221</a:t>
            </a:r>
            <a:r>
              <a:rPr lang="es-ES" dirty="0" smtClean="0">
                <a:latin typeface="Arial Black" pitchFamily="34" charset="0"/>
              </a:rPr>
              <a:t> Tratamientos antitetánicos</a:t>
            </a:r>
            <a:endParaRPr lang="es-AR" dirty="0">
              <a:latin typeface="Arial Black" pitchFamily="34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Estadísticas 2022</a:t>
            </a:r>
            <a:b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(enero a septiembre)</a:t>
            </a: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¡Gracias por su atención! </a:t>
            </a: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39552" y="570849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Black" pitchFamily="34" charset="0"/>
              </a:rPr>
              <a:t>Personal del Dto. de Zoonosis y Control de Plagas</a:t>
            </a:r>
            <a:endParaRPr lang="es-AR" sz="2800" dirty="0">
              <a:latin typeface="Arial Black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968553" cy="372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55576" y="2564904"/>
            <a:ext cx="3740224" cy="3561259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 smtClean="0"/>
              <a:t>Departamento de Control de Plagas</a:t>
            </a:r>
            <a:endParaRPr lang="es-AR" sz="3600" b="1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88024" y="2564904"/>
            <a:ext cx="3898776" cy="3561259"/>
          </a:xfrm>
        </p:spPr>
        <p:txBody>
          <a:bodyPr>
            <a:normAutofit/>
          </a:bodyPr>
          <a:lstStyle/>
          <a:p>
            <a:r>
              <a:rPr lang="es-ES" sz="3600" b="1" dirty="0" smtClean="0"/>
              <a:t>Departamento de Zoonosis</a:t>
            </a:r>
            <a:endParaRPr lang="es-AR" sz="3600" b="1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683568" y="274638"/>
            <a:ext cx="8003232" cy="2290266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solidFill>
                  <a:srgbClr val="FF0000"/>
                </a:solidFill>
                <a:latin typeface="Arial Black" pitchFamily="34" charset="0"/>
              </a:rPr>
              <a:t>La presencia de la Dirección de Zoonosis en la salud de la población de Morón</a:t>
            </a:r>
            <a:endParaRPr lang="es-AR" b="1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71600" y="2636912"/>
            <a:ext cx="3524200" cy="3888432"/>
          </a:xfrm>
        </p:spPr>
        <p:txBody>
          <a:bodyPr>
            <a:noAutofit/>
          </a:bodyPr>
          <a:lstStyle/>
          <a:p>
            <a:r>
              <a:rPr lang="es-AR" sz="2200" b="1" dirty="0" smtClean="0"/>
              <a:t>Mosquitos- pulgas garrapatas- piojos</a:t>
            </a:r>
          </a:p>
          <a:p>
            <a:r>
              <a:rPr lang="es-AR" sz="2200" b="1" dirty="0" smtClean="0"/>
              <a:t>triatoma </a:t>
            </a:r>
            <a:r>
              <a:rPr lang="es-AR" sz="2200" b="1" dirty="0"/>
              <a:t>infestans (vinchuca</a:t>
            </a:r>
            <a:r>
              <a:rPr lang="es-AR" sz="2200" b="1" dirty="0" smtClean="0"/>
              <a:t>)- chinches</a:t>
            </a:r>
          </a:p>
          <a:p>
            <a:r>
              <a:rPr lang="es-AR" sz="2200" b="1" dirty="0" smtClean="0"/>
              <a:t>Ácaros-moscas</a:t>
            </a:r>
          </a:p>
          <a:p>
            <a:r>
              <a:rPr lang="es-AR" sz="2200" b="1" dirty="0" smtClean="0"/>
              <a:t>Cucarachas- jejenes</a:t>
            </a:r>
          </a:p>
          <a:p>
            <a:r>
              <a:rPr lang="es-AR" sz="2200" b="1" dirty="0" smtClean="0"/>
              <a:t> arañas- escorpiones</a:t>
            </a:r>
          </a:p>
          <a:p>
            <a:r>
              <a:rPr lang="es-AR" sz="2200" b="1" dirty="0" smtClean="0"/>
              <a:t>Avispas- </a:t>
            </a:r>
            <a:r>
              <a:rPr lang="es-AR" sz="2200" b="1" dirty="0"/>
              <a:t>roedores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860032" y="2636912"/>
            <a:ext cx="3826768" cy="3370379"/>
          </a:xfrm>
        </p:spPr>
        <p:txBody>
          <a:bodyPr>
            <a:normAutofit fontScale="77500" lnSpcReduction="20000"/>
          </a:bodyPr>
          <a:lstStyle/>
          <a:p>
            <a:r>
              <a:rPr lang="es-ES" b="1" dirty="0" smtClean="0"/>
              <a:t>Enfermedades que se previenen</a:t>
            </a:r>
          </a:p>
          <a:p>
            <a:r>
              <a:rPr lang="es-ES" b="1" dirty="0" smtClean="0"/>
              <a:t>Dengue-fiebre amarilla</a:t>
            </a:r>
          </a:p>
          <a:p>
            <a:r>
              <a:rPr lang="es-ES" b="1" dirty="0" smtClean="0"/>
              <a:t>Leptospirosis</a:t>
            </a:r>
          </a:p>
          <a:p>
            <a:r>
              <a:rPr lang="es-ES" b="1" dirty="0" smtClean="0"/>
              <a:t>Chagas- salmonella</a:t>
            </a:r>
          </a:p>
          <a:p>
            <a:r>
              <a:rPr lang="es-ES" b="1" dirty="0" smtClean="0"/>
              <a:t>Escherichia coli</a:t>
            </a:r>
          </a:p>
          <a:p>
            <a:r>
              <a:rPr lang="es-ES" b="1" dirty="0" smtClean="0"/>
              <a:t>Fiebre tifoidea</a:t>
            </a:r>
          </a:p>
          <a:p>
            <a:r>
              <a:rPr lang="es-ES" b="1" dirty="0" smtClean="0"/>
              <a:t>Hantavirus .</a:t>
            </a:r>
          </a:p>
          <a:p>
            <a:r>
              <a:rPr lang="es-ES" b="1" dirty="0" smtClean="0"/>
              <a:t>Hepatitis.</a:t>
            </a:r>
          </a:p>
          <a:p>
            <a:endParaRPr lang="es-AR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0"/>
            <a:ext cx="8075240" cy="1124744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/>
              <a:t/>
            </a:r>
            <a:br>
              <a:rPr lang="es-ES" b="1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sz="4000" b="1" dirty="0" smtClean="0">
                <a:solidFill>
                  <a:schemeClr val="bg1"/>
                </a:solidFill>
                <a:latin typeface="Arial Black" pitchFamily="34" charset="0"/>
              </a:rPr>
              <a:t>Departamento de control de plagas</a:t>
            </a:r>
            <a:r>
              <a:rPr lang="es-ES" sz="4000" dirty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s-ES" sz="40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ES" sz="3100" b="1" dirty="0" smtClean="0">
                <a:solidFill>
                  <a:srgbClr val="FF0000"/>
                </a:solidFill>
                <a:latin typeface="Arial Black" pitchFamily="34" charset="0"/>
              </a:rPr>
              <a:t>Misión: </a:t>
            </a:r>
            <a:r>
              <a:rPr lang="es-ES" sz="3100" dirty="0" smtClean="0">
                <a:solidFill>
                  <a:srgbClr val="FF0000"/>
                </a:solidFill>
                <a:latin typeface="Arial Black" pitchFamily="34" charset="0"/>
              </a:rPr>
              <a:t>control de plagas que atentan contra la salud pública</a:t>
            </a:r>
            <a:endParaRPr lang="es-AR" sz="3100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smtClean="0"/>
              <a:t>Desinsectizaciones </a:t>
            </a:r>
          </a:p>
          <a:p>
            <a:endParaRPr lang="es-ES" b="1" dirty="0" smtClean="0"/>
          </a:p>
          <a:p>
            <a:r>
              <a:rPr lang="es-ES" b="1" dirty="0" smtClean="0"/>
              <a:t>Desinfectaciones</a:t>
            </a:r>
          </a:p>
          <a:p>
            <a:endParaRPr lang="es-ES" b="1" dirty="0" smtClean="0"/>
          </a:p>
          <a:p>
            <a:r>
              <a:rPr lang="es-ES" b="1" dirty="0" smtClean="0"/>
              <a:t>Desratizaciones</a:t>
            </a:r>
          </a:p>
          <a:p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smtClean="0"/>
              <a:t>Espacios públicos</a:t>
            </a:r>
          </a:p>
          <a:p>
            <a:r>
              <a:rPr lang="es-ES" b="1" dirty="0" smtClean="0"/>
              <a:t>Juzgados</a:t>
            </a:r>
          </a:p>
          <a:p>
            <a:r>
              <a:rPr lang="es-ES" b="1" dirty="0" smtClean="0"/>
              <a:t>Escuelas y jardines  provinciales y municipales</a:t>
            </a:r>
          </a:p>
          <a:p>
            <a:r>
              <a:rPr lang="es-ES" b="1" dirty="0" smtClean="0"/>
              <a:t>Comisarias</a:t>
            </a:r>
          </a:p>
          <a:p>
            <a:r>
              <a:rPr lang="es-ES" b="1" dirty="0" smtClean="0"/>
              <a:t>Entidades de bien público</a:t>
            </a:r>
          </a:p>
          <a:p>
            <a:r>
              <a:rPr lang="es-ES" b="1" dirty="0" smtClean="0"/>
              <a:t>Contribuyentes carenciados  autorizados por acción social</a:t>
            </a:r>
            <a:endParaRPr lang="es-AR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Arial Black" pitchFamily="34" charset="0"/>
              </a:rPr>
              <a:t>Actividades que se desarrollan</a:t>
            </a: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23528" y="1772816"/>
            <a:ext cx="4392488" cy="423447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414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solidFill>
                  <a:schemeClr val="bg1"/>
                </a:solidFill>
                <a:latin typeface="Arial Black" pitchFamily="34" charset="0"/>
              </a:rPr>
              <a:t>FUMIGACIONES</a:t>
            </a:r>
          </a:p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11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solidFill>
                  <a:schemeClr val="bg1"/>
                </a:solidFill>
                <a:latin typeface="Arial Black" pitchFamily="34" charset="0"/>
              </a:rPr>
              <a:t>FUMIGACIONES</a:t>
            </a:r>
            <a:r>
              <a:rPr lang="es-AR" sz="2600" dirty="0">
                <a:latin typeface="Arial Black" pitchFamily="34" charset="0"/>
              </a:rPr>
              <a:t> por casos positivos de Dengue</a:t>
            </a:r>
          </a:p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29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solidFill>
                  <a:schemeClr val="bg1"/>
                </a:solidFill>
                <a:latin typeface="Arial Black" pitchFamily="34" charset="0"/>
              </a:rPr>
              <a:t>DESINSECTACIONES</a:t>
            </a:r>
            <a:r>
              <a:rPr lang="es-AR" sz="2600" dirty="0">
                <a:latin typeface="Arial Black" pitchFamily="34" charset="0"/>
              </a:rPr>
              <a:t> en </a:t>
            </a:r>
            <a:r>
              <a:rPr lang="es-AR" sz="2600" dirty="0" smtClean="0">
                <a:latin typeface="Arial Black" pitchFamily="34" charset="0"/>
              </a:rPr>
              <a:t>Dependencias </a:t>
            </a:r>
            <a:r>
              <a:rPr lang="es-AR" sz="2600" dirty="0">
                <a:latin typeface="Arial Black" pitchFamily="34" charset="0"/>
              </a:rPr>
              <a:t>municipales y comisarías</a:t>
            </a:r>
          </a:p>
          <a:p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427984" cy="430648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167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 smtClean="0">
                <a:solidFill>
                  <a:schemeClr val="bg1"/>
                </a:solidFill>
                <a:latin typeface="Arial Black" pitchFamily="34" charset="0"/>
              </a:rPr>
              <a:t>DESRATIZACIONES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latin typeface="Arial Black" pitchFamily="34" charset="0"/>
              </a:rPr>
              <a:t>en distintos puntos del territorio </a:t>
            </a:r>
          </a:p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80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solidFill>
                  <a:schemeClr val="bg1"/>
                </a:solidFill>
                <a:latin typeface="Arial Black" pitchFamily="34" charset="0"/>
              </a:rPr>
              <a:t>DESINFECCIONES</a:t>
            </a:r>
            <a:r>
              <a:rPr lang="es-AR" sz="2600" dirty="0">
                <a:latin typeface="Arial Black" pitchFamily="34" charset="0"/>
              </a:rPr>
              <a:t> de vehículos municipales</a:t>
            </a:r>
          </a:p>
          <a:p>
            <a:pPr lvl="0"/>
            <a:r>
              <a:rPr lang="es-AR" sz="2600" dirty="0" smtClean="0">
                <a:solidFill>
                  <a:srgbClr val="FF0000"/>
                </a:solidFill>
                <a:latin typeface="Arial Black" pitchFamily="34" charset="0"/>
              </a:rPr>
              <a:t>195</a:t>
            </a:r>
            <a:r>
              <a:rPr lang="es-AR" sz="2600" dirty="0" smtClean="0">
                <a:latin typeface="Arial Black" pitchFamily="34" charset="0"/>
              </a:rPr>
              <a:t> </a:t>
            </a:r>
            <a:r>
              <a:rPr lang="es-AR" sz="2600" dirty="0">
                <a:solidFill>
                  <a:schemeClr val="bg1"/>
                </a:solidFill>
                <a:latin typeface="Arial Black" pitchFamily="34" charset="0"/>
              </a:rPr>
              <a:t>RECLAMOS OÍR </a:t>
            </a:r>
            <a:r>
              <a:rPr lang="es-AR" sz="2600" dirty="0">
                <a:latin typeface="Arial Black" pitchFamily="34" charset="0"/>
              </a:rPr>
              <a:t>realizados por vecinas y vecinos de Morón (roedores, avispas, mosquitos)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980728"/>
            <a:ext cx="8003232" cy="652934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>
                <a:solidFill>
                  <a:srgbClr val="FF0000"/>
                </a:solidFill>
                <a:latin typeface="Arial Black" pitchFamily="34" charset="0"/>
              </a:rPr>
              <a:t>Estadísticas ejercicio </a:t>
            </a:r>
            <a:r>
              <a:rPr lang="es-AR" dirty="0" smtClean="0">
                <a:solidFill>
                  <a:srgbClr val="FF0000"/>
                </a:solidFill>
                <a:latin typeface="Arial Black" pitchFamily="34" charset="0"/>
              </a:rPr>
              <a:t>2022</a:t>
            </a:r>
            <a:br>
              <a:rPr lang="es-AR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AR" dirty="0" smtClean="0">
                <a:solidFill>
                  <a:srgbClr val="FF0000"/>
                </a:solidFill>
                <a:latin typeface="Arial Black" pitchFamily="34" charset="0"/>
              </a:rPr>
              <a:t>(enero </a:t>
            </a:r>
            <a:r>
              <a:rPr lang="es-AR" dirty="0">
                <a:solidFill>
                  <a:srgbClr val="FF0000"/>
                </a:solidFill>
                <a:latin typeface="Arial Black" pitchFamily="34" charset="0"/>
              </a:rPr>
              <a:t>– </a:t>
            </a:r>
            <a:r>
              <a:rPr lang="es-AR" dirty="0" smtClean="0">
                <a:solidFill>
                  <a:srgbClr val="FF0000"/>
                </a:solidFill>
                <a:latin typeface="Arial Black" pitchFamily="34" charset="0"/>
              </a:rPr>
              <a:t>septiembre)</a:t>
            </a:r>
            <a:r>
              <a:rPr lang="es-AR" dirty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s-AR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AR" dirty="0"/>
              <a:t> 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03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9" y="1484784"/>
            <a:ext cx="3186354" cy="4248472"/>
          </a:xfrm>
          <a:prstGeom prst="rect">
            <a:avLst/>
          </a:prstGeom>
        </p:spPr>
      </p:pic>
      <p:pic>
        <p:nvPicPr>
          <p:cNvPr id="2050" name="Picture 2" descr="WhatsApp Image 2022-09-22 at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52" y="476673"/>
            <a:ext cx="2266321" cy="302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WhatsApp Image 2022-09-22 at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96952"/>
            <a:ext cx="2518456" cy="335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27533" y="255897"/>
            <a:ext cx="5528643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s-ES" sz="2400" b="1" dirty="0" smtClean="0">
                <a:solidFill>
                  <a:srgbClr val="FF0000"/>
                </a:solidFill>
                <a:latin typeface="Arial Black" pitchFamily="34" charset="0"/>
              </a:rPr>
              <a:t>Abordajes integrales con las UGC</a:t>
            </a:r>
          </a:p>
          <a:p>
            <a:pPr algn="ctr"/>
            <a:r>
              <a:rPr lang="es-ES" sz="2400" b="1" dirty="0" smtClean="0">
                <a:solidFill>
                  <a:srgbClr val="FF0000"/>
                </a:solidFill>
                <a:latin typeface="Arial Black" pitchFamily="34" charset="0"/>
              </a:rPr>
              <a:t> y Acción </a:t>
            </a:r>
            <a:r>
              <a:rPr lang="es-ES" sz="2400" b="1" dirty="0">
                <a:solidFill>
                  <a:srgbClr val="FF0000"/>
                </a:solidFill>
                <a:latin typeface="Arial Black" pitchFamily="34" charset="0"/>
              </a:rPr>
              <a:t>S</a:t>
            </a:r>
            <a:r>
              <a:rPr lang="es-ES" sz="2400" b="1" dirty="0" smtClean="0">
                <a:solidFill>
                  <a:srgbClr val="FF0000"/>
                </a:solidFill>
                <a:latin typeface="Arial Black" pitchFamily="34" charset="0"/>
              </a:rPr>
              <a:t>ocial</a:t>
            </a:r>
          </a:p>
          <a:p>
            <a:pPr algn="ctr"/>
            <a:endParaRPr lang="es-ES" sz="2400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es-ES" sz="2400" b="1" dirty="0" smtClean="0">
                <a:solidFill>
                  <a:srgbClr val="FF0000"/>
                </a:solidFill>
                <a:latin typeface="Arial Black" pitchFamily="34" charset="0"/>
              </a:rPr>
              <a:t>Descacharreo y entrega de folletería</a:t>
            </a:r>
            <a:endParaRPr lang="es-AR" sz="24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AR" b="1" dirty="0">
                <a:latin typeface="Arial Black" pitchFamily="34" charset="0"/>
              </a:rPr>
              <a:t>Su </a:t>
            </a:r>
            <a:r>
              <a:rPr lang="es-AR" b="1" u="sng" dirty="0">
                <a:latin typeface="Arial Black" pitchFamily="34" charset="0"/>
              </a:rPr>
              <a:t>m</a:t>
            </a:r>
            <a:r>
              <a:rPr lang="es-AR" b="1" u="sng" dirty="0" smtClean="0">
                <a:latin typeface="Arial Black" pitchFamily="34" charset="0"/>
              </a:rPr>
              <a:t>isión</a:t>
            </a:r>
            <a:r>
              <a:rPr lang="es-AR" b="1" dirty="0" smtClean="0">
                <a:latin typeface="Arial Black" pitchFamily="34" charset="0"/>
              </a:rPr>
              <a:t> </a:t>
            </a:r>
            <a:r>
              <a:rPr lang="es-AR" dirty="0">
                <a:latin typeface="Arial Black" pitchFamily="34" charset="0"/>
              </a:rPr>
              <a:t>es la protección de la Salud Humana por medio de la Prevención, Control o Erradicación de las enfermedades zoonóticas y la Promoción de la Tenencia Responsable de los animales domésticos.</a:t>
            </a:r>
          </a:p>
          <a:p>
            <a:pPr lvl="0"/>
            <a:r>
              <a:rPr lang="es-ES" b="1" u="sng" dirty="0" smtClean="0">
                <a:solidFill>
                  <a:srgbClr val="FF0000"/>
                </a:solidFill>
                <a:latin typeface="Arial Black" pitchFamily="34" charset="0"/>
              </a:rPr>
              <a:t>División humana </a:t>
            </a:r>
          </a:p>
          <a:p>
            <a:pPr lvl="0"/>
            <a:r>
              <a:rPr lang="es-AR" dirty="0" smtClean="0">
                <a:latin typeface="Arial Black" pitchFamily="34" charset="0"/>
              </a:rPr>
              <a:t>Atención clínica a mordidos, derivación </a:t>
            </a:r>
            <a:r>
              <a:rPr lang="es-AR" dirty="0">
                <a:latin typeface="Arial Black" pitchFamily="34" charset="0"/>
              </a:rPr>
              <a:t>para tratamientos </a:t>
            </a:r>
            <a:r>
              <a:rPr lang="es-AR" dirty="0" smtClean="0">
                <a:latin typeface="Arial Black" pitchFamily="34" charset="0"/>
              </a:rPr>
              <a:t>especiales como suturas.</a:t>
            </a:r>
            <a:endParaRPr lang="es-AR" dirty="0">
              <a:latin typeface="Arial Black" pitchFamily="34" charset="0"/>
            </a:endParaRPr>
          </a:p>
          <a:p>
            <a:pPr lvl="0"/>
            <a:r>
              <a:rPr lang="es-AR" dirty="0">
                <a:latin typeface="Arial Black" pitchFamily="34" charset="0"/>
              </a:rPr>
              <a:t>Vacunación </a:t>
            </a:r>
            <a:r>
              <a:rPr lang="es-AR" dirty="0" smtClean="0">
                <a:latin typeface="Arial Black" pitchFamily="34" charset="0"/>
              </a:rPr>
              <a:t>antirrábica humana.</a:t>
            </a:r>
            <a:endParaRPr lang="es-AR" dirty="0">
              <a:latin typeface="Arial Black" pitchFamily="34" charset="0"/>
            </a:endParaRPr>
          </a:p>
          <a:p>
            <a:pPr lvl="0"/>
            <a:r>
              <a:rPr lang="es-AR" dirty="0">
                <a:latin typeface="Arial Black" pitchFamily="34" charset="0"/>
              </a:rPr>
              <a:t>Vacunación antitetánica</a:t>
            </a:r>
            <a:r>
              <a:rPr lang="es-AR" dirty="0" smtClean="0">
                <a:latin typeface="Arial Black" pitchFamily="34" charset="0"/>
              </a:rPr>
              <a:t>.</a:t>
            </a:r>
            <a:endParaRPr lang="es-AR" dirty="0">
              <a:latin typeface="Arial Black" pitchFamily="34" charset="0"/>
            </a:endParaRPr>
          </a:p>
          <a:p>
            <a:endParaRPr lang="es-ES" dirty="0" smtClean="0">
              <a:latin typeface="Arial Black" pitchFamily="34" charset="0"/>
            </a:endParaRPr>
          </a:p>
          <a:p>
            <a:r>
              <a:rPr lang="es-E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División veterinaria</a:t>
            </a:r>
          </a:p>
          <a:p>
            <a:r>
              <a:rPr lang="es-ES" b="1" dirty="0" smtClean="0">
                <a:latin typeface="Arial Black" pitchFamily="34" charset="0"/>
              </a:rPr>
              <a:t> </a:t>
            </a:r>
            <a:r>
              <a:rPr lang="es-ES" dirty="0" smtClean="0">
                <a:latin typeface="Arial Black" pitchFamily="34" charset="0"/>
              </a:rPr>
              <a:t>Vacunación antirr</a:t>
            </a:r>
            <a:r>
              <a:rPr lang="es-ES" dirty="0">
                <a:latin typeface="Arial Black" pitchFamily="34" charset="0"/>
              </a:rPr>
              <a:t>á</a:t>
            </a:r>
            <a:r>
              <a:rPr lang="es-ES" dirty="0" smtClean="0">
                <a:latin typeface="Arial Black" pitchFamily="34" charset="0"/>
              </a:rPr>
              <a:t>bica, controles antirrábicos , esterilizaciones( caninos y felinos ) desparasitaciones (previo an</a:t>
            </a:r>
            <a:r>
              <a:rPr lang="es-ES" dirty="0">
                <a:latin typeface="Arial Black" pitchFamily="34" charset="0"/>
              </a:rPr>
              <a:t>á</a:t>
            </a:r>
            <a:r>
              <a:rPr lang="es-ES" dirty="0" smtClean="0">
                <a:latin typeface="Arial Black" pitchFamily="34" charset="0"/>
              </a:rPr>
              <a:t>lisis coproparasitológico).</a:t>
            </a:r>
            <a:endParaRPr lang="es-AR" dirty="0">
              <a:latin typeface="Arial Black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AR" b="1" u="sng" dirty="0">
                <a:solidFill>
                  <a:srgbClr val="FF0000"/>
                </a:solidFill>
                <a:latin typeface="Arial Black" pitchFamily="34" charset="0"/>
              </a:rPr>
              <a:t>DEPARTAMENTO DE ZOONOSIS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582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s-AR" b="1" u="sng" dirty="0">
                <a:latin typeface="Arial Black" pitchFamily="34" charset="0"/>
              </a:rPr>
              <a:t>Control de las Enfermedades zoonóticas </a:t>
            </a:r>
            <a:r>
              <a:rPr lang="es-AR" b="1" u="sng" dirty="0" smtClean="0">
                <a:latin typeface="Arial Black" pitchFamily="34" charset="0"/>
              </a:rPr>
              <a:t>de  declaración obligatoria; </a:t>
            </a:r>
          </a:p>
          <a:p>
            <a:r>
              <a:rPr lang="es-AR" sz="2800" b="1" dirty="0" smtClean="0">
                <a:solidFill>
                  <a:srgbClr val="FF0000"/>
                </a:solidFill>
                <a:latin typeface="Arial Black" pitchFamily="34" charset="0"/>
              </a:rPr>
              <a:t>Rabia: </a:t>
            </a:r>
            <a:r>
              <a:rPr lang="es-AR" sz="2800" b="1" dirty="0" smtClean="0">
                <a:latin typeface="Arial Black" pitchFamily="34" charset="0"/>
              </a:rPr>
              <a:t>controles, tratamientos </a:t>
            </a:r>
            <a:r>
              <a:rPr lang="es-AR" sz="2800" b="1" dirty="0" smtClean="0">
                <a:latin typeface="Arial Black" pitchFamily="34" charset="0"/>
              </a:rPr>
              <a:t>preventivos, vacunación</a:t>
            </a:r>
            <a:r>
              <a:rPr lang="es-AR" sz="2800" b="1" dirty="0" smtClean="0">
                <a:latin typeface="Arial Black" pitchFamily="34" charset="0"/>
              </a:rPr>
              <a:t>, remisión de muestras para análisis, controles de foco.</a:t>
            </a:r>
            <a:endParaRPr lang="es-AR" sz="2800" dirty="0">
              <a:latin typeface="Arial Black" pitchFamily="34" charset="0"/>
            </a:endParaRPr>
          </a:p>
          <a:p>
            <a:r>
              <a:rPr lang="es-AR" sz="2800" b="1" dirty="0" smtClean="0">
                <a:solidFill>
                  <a:srgbClr val="FF0000"/>
                </a:solidFill>
                <a:latin typeface="Arial Black" pitchFamily="34" charset="0"/>
              </a:rPr>
              <a:t>Sarna: </a:t>
            </a:r>
            <a:r>
              <a:rPr lang="es-AR" sz="2800" b="1" dirty="0" smtClean="0">
                <a:latin typeface="Arial Black" pitchFamily="34" charset="0"/>
              </a:rPr>
              <a:t>diagnóstico y </a:t>
            </a:r>
            <a:r>
              <a:rPr lang="es-AR" sz="2800" b="1" dirty="0" smtClean="0">
                <a:latin typeface="Arial Black" pitchFamily="34" charset="0"/>
              </a:rPr>
              <a:t>tratamiento.</a:t>
            </a:r>
            <a:endParaRPr lang="es-AR" sz="2800" dirty="0">
              <a:latin typeface="Arial Black" pitchFamily="34" charset="0"/>
            </a:endParaRPr>
          </a:p>
          <a:p>
            <a:r>
              <a:rPr lang="es-AR" sz="2800" b="1" dirty="0">
                <a:solidFill>
                  <a:srgbClr val="FF0000"/>
                </a:solidFill>
                <a:latin typeface="Arial Black" pitchFamily="34" charset="0"/>
              </a:rPr>
              <a:t>Leptospirosis y </a:t>
            </a:r>
            <a:r>
              <a:rPr lang="es-AR" sz="2800" b="1" dirty="0" smtClean="0">
                <a:solidFill>
                  <a:srgbClr val="FF0000"/>
                </a:solidFill>
                <a:latin typeface="Arial Black" pitchFamily="34" charset="0"/>
              </a:rPr>
              <a:t>Brucelosis: </a:t>
            </a:r>
            <a:r>
              <a:rPr lang="es-AR" sz="2800" b="1" dirty="0" smtClean="0">
                <a:latin typeface="Arial Black" pitchFamily="34" charset="0"/>
              </a:rPr>
              <a:t>diagnóstico y controles de </a:t>
            </a:r>
            <a:r>
              <a:rPr lang="es-AR" sz="2800" b="1" dirty="0" smtClean="0">
                <a:latin typeface="Arial Black" pitchFamily="34" charset="0"/>
              </a:rPr>
              <a:t>foco.</a:t>
            </a:r>
            <a:endParaRPr lang="es-AR" sz="2800" dirty="0">
              <a:latin typeface="Arial Black" pitchFamily="34" charset="0"/>
            </a:endParaRPr>
          </a:p>
          <a:p>
            <a:r>
              <a:rPr lang="es-AR" sz="2800" b="1" dirty="0">
                <a:solidFill>
                  <a:srgbClr val="FF0000"/>
                </a:solidFill>
                <a:latin typeface="Arial Black" pitchFamily="34" charset="0"/>
              </a:rPr>
              <a:t>Parasitosis </a:t>
            </a:r>
            <a:r>
              <a:rPr lang="es-AR" sz="2800" b="1" dirty="0" smtClean="0">
                <a:solidFill>
                  <a:srgbClr val="FF0000"/>
                </a:solidFill>
                <a:latin typeface="Arial Black" pitchFamily="34" charset="0"/>
              </a:rPr>
              <a:t>entéricas: </a:t>
            </a:r>
            <a:r>
              <a:rPr lang="es-AR" sz="2800" b="1" dirty="0" smtClean="0">
                <a:latin typeface="Arial Black" pitchFamily="34" charset="0"/>
              </a:rPr>
              <a:t>análisis coproparasitol</a:t>
            </a:r>
            <a:r>
              <a:rPr lang="es-ES" sz="2800" b="1" dirty="0" smtClean="0">
                <a:latin typeface="Arial Black" pitchFamily="34" charset="0"/>
              </a:rPr>
              <a:t>ó</a:t>
            </a:r>
            <a:r>
              <a:rPr lang="es-AR" sz="2800" b="1" dirty="0" smtClean="0">
                <a:latin typeface="Arial Black" pitchFamily="34" charset="0"/>
              </a:rPr>
              <a:t>gico y entrega de antiparasitarios.</a:t>
            </a:r>
          </a:p>
          <a:p>
            <a:r>
              <a:rPr lang="es-ES" sz="2800" b="1" dirty="0" smtClean="0">
                <a:solidFill>
                  <a:srgbClr val="FF0000"/>
                </a:solidFill>
                <a:latin typeface="Arial Black" pitchFamily="34" charset="0"/>
              </a:rPr>
              <a:t>Psitacosis: </a:t>
            </a:r>
            <a:r>
              <a:rPr lang="es-ES" sz="2800" b="1" dirty="0" smtClean="0">
                <a:latin typeface="Arial Black" pitchFamily="34" charset="0"/>
              </a:rPr>
              <a:t>diagnóstico y control de foco.</a:t>
            </a:r>
            <a:endParaRPr lang="es-AR" sz="2800" dirty="0">
              <a:latin typeface="Arial Black" pitchFamily="34" charset="0"/>
            </a:endParaRPr>
          </a:p>
          <a:p>
            <a:pPr lvl="0"/>
            <a:endParaRPr lang="es-AR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u="sng" dirty="0" smtClean="0"/>
              <a:t/>
            </a:r>
            <a:br>
              <a:rPr lang="es-AR" b="1" u="sng" dirty="0" smtClean="0"/>
            </a:br>
            <a:r>
              <a:rPr lang="es-AR" b="1" u="sng" dirty="0" smtClean="0">
                <a:solidFill>
                  <a:srgbClr val="FF0000"/>
                </a:solidFill>
                <a:latin typeface="Arial Black" pitchFamily="34" charset="0"/>
              </a:rPr>
              <a:t>Actividades </a:t>
            </a:r>
            <a:r>
              <a:rPr lang="es-AR" b="1" u="sng" dirty="0">
                <a:solidFill>
                  <a:srgbClr val="FF0000"/>
                </a:solidFill>
                <a:latin typeface="Arial Black" pitchFamily="34" charset="0"/>
              </a:rPr>
              <a:t>desarrolladas por el Departamento de Zoonosis:</a:t>
            </a:r>
            <a:r>
              <a:rPr lang="es-AR" dirty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s-AR" dirty="0">
                <a:solidFill>
                  <a:srgbClr val="FF0000"/>
                </a:solidFill>
                <a:latin typeface="Arial Black" pitchFamily="34" charset="0"/>
              </a:rPr>
            </a:br>
            <a:endParaRPr lang="es-AR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18420"/>
            <a:ext cx="8712968" cy="2490500"/>
          </a:xfrm>
        </p:spPr>
        <p:txBody>
          <a:bodyPr>
            <a:normAutofit fontScale="90000"/>
          </a:bodyPr>
          <a:lstStyle/>
          <a:p>
            <a:pPr algn="ctr"/>
            <a:r>
              <a:rPr lang="es-AR" sz="3600" b="1" dirty="0" smtClean="0"/>
              <a:t/>
            </a:r>
            <a:br>
              <a:rPr lang="es-AR" sz="3600" b="1" dirty="0" smtClean="0"/>
            </a:br>
            <a:r>
              <a:rPr lang="es-AR" sz="3600" b="1" dirty="0" smtClean="0"/>
              <a:t/>
            </a:r>
            <a:br>
              <a:rPr lang="es-AR" sz="3600" b="1" dirty="0" smtClean="0"/>
            </a:br>
            <a: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  <a:t>Tenencia </a:t>
            </a:r>
            <a:r>
              <a:rPr lang="es-AR" sz="2900" b="1" dirty="0">
                <a:solidFill>
                  <a:srgbClr val="FF0000"/>
                </a:solidFill>
                <a:latin typeface="Arial Black" pitchFamily="34" charset="0"/>
              </a:rPr>
              <a:t>responsable de animales de </a:t>
            </a:r>
            <a: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  <a:t>compañía</a:t>
            </a:r>
            <a:b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AR" sz="2900" b="1" dirty="0">
                <a:solidFill>
                  <a:srgbClr val="FF0000"/>
                </a:solidFill>
                <a:latin typeface="Arial Black" pitchFamily="34" charset="0"/>
              </a:rPr>
              <a:t>Jornadas de </a:t>
            </a:r>
            <a:r>
              <a:rPr lang="es-AR" sz="2900" dirty="0">
                <a:solidFill>
                  <a:srgbClr val="FF0000"/>
                </a:solidFill>
                <a:latin typeface="Arial Black" pitchFamily="34" charset="0"/>
              </a:rPr>
              <a:t>C</a:t>
            </a:r>
            <a: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  <a:t>astraciones masivas y </a:t>
            </a:r>
            <a:r>
              <a:rPr lang="es-AR" sz="2900" dirty="0">
                <a:solidFill>
                  <a:srgbClr val="FF0000"/>
                </a:solidFill>
                <a:latin typeface="Arial Black" pitchFamily="34" charset="0"/>
              </a:rPr>
              <a:t>C</a:t>
            </a:r>
            <a: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  <a:t>ampañas </a:t>
            </a:r>
            <a:r>
              <a:rPr lang="es-AR" sz="2900" b="1" dirty="0">
                <a:solidFill>
                  <a:srgbClr val="FF0000"/>
                </a:solidFill>
                <a:latin typeface="Arial Black" pitchFamily="34" charset="0"/>
              </a:rPr>
              <a:t>de vacunación antirrábica gratuita realizadas en nuestro </a:t>
            </a:r>
            <a:r>
              <a:rPr lang="es-AR" sz="2900" b="1" dirty="0" smtClean="0">
                <a:solidFill>
                  <a:srgbClr val="FF0000"/>
                </a:solidFill>
                <a:latin typeface="Arial Black" pitchFamily="34" charset="0"/>
              </a:rPr>
              <a:t>territorio</a:t>
            </a:r>
            <a:r>
              <a:rPr lang="es-AR" sz="2900" dirty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s-AR" sz="29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s-AR" sz="2900" dirty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s-AR" sz="2900" dirty="0">
                <a:solidFill>
                  <a:srgbClr val="FF0000"/>
                </a:solidFill>
                <a:latin typeface="Arial Black" pitchFamily="34" charset="0"/>
              </a:rPr>
            </a:br>
            <a:endParaRPr lang="es-AR" sz="29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1026" name="Picture 2" descr="WhatsApp Image 2022-09-22 at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2952328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WhatsApp Image 2022-09-22 at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82716"/>
            <a:ext cx="352839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499992" y="594928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Turnos presenciales y vía web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845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9172</TotalTime>
  <Words>428</Words>
  <Application>Microsoft Office PowerPoint</Application>
  <PresentationFormat>Presentación en pantalla (4:3)</PresentationFormat>
  <Paragraphs>86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Concurrencia</vt:lpstr>
      <vt:lpstr>            </vt:lpstr>
      <vt:lpstr>La presencia de la Dirección de Zoonosis en la salud de la población de Morón</vt:lpstr>
      <vt:lpstr>   Departamento de control de plagas Misión: control de plagas que atentan contra la salud pública</vt:lpstr>
      <vt:lpstr>Actividades que se desarrollan</vt:lpstr>
      <vt:lpstr>Estadísticas ejercicio 2022 (enero – septiembre)   </vt:lpstr>
      <vt:lpstr>Presentación de PowerPoint</vt:lpstr>
      <vt:lpstr>DEPARTAMENTO DE ZOONOSIS </vt:lpstr>
      <vt:lpstr> Actividades desarrolladas por el Departamento de Zoonosis: </vt:lpstr>
      <vt:lpstr>  Tenencia responsable de animales de compañía Jornadas de Castraciones masivas y Campañas de vacunación antirrábica gratuita realizadas en nuestro territorio  </vt:lpstr>
      <vt:lpstr>   Jornada de Concientización sobre la “Rabia” Trabajo en conjunto con el Colegio de  Veterinarios y Zoonosis Urbanas de la Pcia. de Bs. As., Círculo de Veterinarios de Morón (en veterinarias particulares) </vt:lpstr>
      <vt:lpstr>Plan de Salud, Atenciones Veterinarias Gratuitas</vt:lpstr>
      <vt:lpstr>Participación en Jornadas post inundación en La Plata (2013) y Luján (2015) </vt:lpstr>
      <vt:lpstr>Trabajos publicados por el Dto. De Zoonosis</vt:lpstr>
      <vt:lpstr>Estadísticas 2022 (enero a septiembre)</vt:lpstr>
      <vt:lpstr>¡Gracias por su atención!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Dirección de Zoonosis y Control de Plagas - CeMSA</dc:title>
  <dc:creator>Dicaprio, Maria Laura</dc:creator>
  <cp:lastModifiedBy>Rivero, Natalia Belen</cp:lastModifiedBy>
  <cp:revision>54</cp:revision>
  <dcterms:created xsi:type="dcterms:W3CDTF">2022-10-12T16:03:55Z</dcterms:created>
  <dcterms:modified xsi:type="dcterms:W3CDTF">2022-10-24T16:22:38Z</dcterms:modified>
</cp:coreProperties>
</file>